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 userDrawn="1">
          <p15:clr>
            <a:srgbClr val="A4A3A4"/>
          </p15:clr>
        </p15:guide>
        <p15:guide id="2" pos="40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C4C6C6"/>
              </a:solidFill>
              <a:prstDash val="solid"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9E8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12166"/>
              <a:lumOff val="-13042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8FA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728F"/>
              </a:solidFill>
              <a:prstDash val="solid"/>
              <a:miter lim="400000"/>
            </a:ln>
          </a:top>
          <a:bottom>
            <a:ln w="12700" cap="flat">
              <a:solidFill>
                <a:srgbClr val="4F728F"/>
              </a:solidFill>
              <a:prstDash val="solid"/>
              <a:miter lim="400000"/>
            </a:ln>
          </a:bottom>
          <a:insideH>
            <a:ln w="12700" cap="flat">
              <a:solidFill>
                <a:srgbClr val="4F728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4DAD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8EB0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73D5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3C3C1D"/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CFCDBB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6C6C6"/>
              </a:solidFill>
              <a:prstDash val="solid"/>
              <a:miter lim="400000"/>
            </a:ln>
          </a:left>
          <a:right>
            <a:ln w="12700" cap="flat">
              <a:solidFill>
                <a:srgbClr val="C6C6C6"/>
              </a:solidFill>
              <a:prstDash val="solid"/>
              <a:miter lim="400000"/>
            </a:ln>
          </a:right>
          <a:top>
            <a:ln w="12700" cap="flat">
              <a:solidFill>
                <a:srgbClr val="656839"/>
              </a:solidFill>
              <a:prstDash val="solid"/>
              <a:miter lim="400000"/>
            </a:ln>
          </a:top>
          <a:bottom>
            <a:ln w="12700" cap="flat">
              <a:solidFill>
                <a:srgbClr val="3C3C1D"/>
              </a:solidFill>
              <a:prstDash val="solid"/>
              <a:miter lim="400000"/>
            </a:ln>
          </a:bottom>
          <a:insideH>
            <a:ln w="12700" cap="flat">
              <a:solidFill>
                <a:srgbClr val="C6C6C6"/>
              </a:solidFill>
              <a:prstDash val="solid"/>
              <a:miter lim="400000"/>
            </a:ln>
          </a:insideH>
          <a:insideV>
            <a:ln w="12700" cap="flat">
              <a:solidFill>
                <a:srgbClr val="C6C6C6"/>
              </a:solidFill>
              <a:prstDash val="solid"/>
              <a:miter lim="400000"/>
            </a:ln>
          </a:insideV>
        </a:tcBdr>
        <a:fill>
          <a:solidFill>
            <a:srgbClr val="E8E9E8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3C3C1D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AAA485"/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656839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wholeTbl>
    <a:band2H>
      <a:tcTxStyle/>
      <a:tcStyle>
        <a:tcBdr/>
        <a:fill>
          <a:solidFill>
            <a:srgbClr val="E4E4E0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15151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7D7766"/>
              </a:solidFill>
              <a:prstDash val="solid"/>
              <a:miter lim="400000"/>
            </a:ln>
          </a:top>
          <a:bottom>
            <a:ln w="12700" cap="flat">
              <a:solidFill>
                <a:srgbClr val="7D7766"/>
              </a:solidFill>
              <a:prstDash val="solid"/>
              <a:miter lim="400000"/>
            </a:ln>
          </a:bottom>
          <a:insideH>
            <a:ln w="12700" cap="flat">
              <a:solidFill>
                <a:srgbClr val="7D77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F8B7E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515151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15151"/>
              </a:solidFill>
              <a:prstDash val="solid"/>
              <a:miter lim="400000"/>
            </a:ln>
          </a:top>
          <a:bottom>
            <a:ln w="254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E5A4C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solidFill>
                <a:srgbClr val="747474"/>
              </a:solidFill>
              <a:prstDash val="solid"/>
              <a:miter lim="400000"/>
            </a:ln>
          </a:insideH>
          <a:insideV>
            <a:ln w="12700" cap="flat">
              <a:solidFill>
                <a:srgbClr val="74747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777777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C9C9C9"/>
              </a:solidFill>
              <a:prstDash val="solid"/>
              <a:miter lim="400000"/>
            </a:ln>
          </a:top>
          <a:bottom>
            <a:ln w="12700" cap="flat">
              <a:solidFill>
                <a:srgbClr val="C9C9C9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6"/>
  </p:normalViewPr>
  <p:slideViewPr>
    <p:cSldViewPr snapToGrid="0" snapToObjects="1" showGuides="1">
      <p:cViewPr varScale="1">
        <p:scale>
          <a:sx n="69" d="100"/>
          <a:sy n="69" d="100"/>
        </p:scale>
        <p:origin x="1424" y="192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>
            <a:off x="571500" y="4749800"/>
            <a:ext cx="11868094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71500" y="5016500"/>
            <a:ext cx="118618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9842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457200">
              <a:spcBef>
                <a:spcPts val="0"/>
              </a:spcBef>
              <a:buSzTx/>
              <a:buFontTx/>
              <a:buNone/>
              <a:defRPr sz="2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2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92600"/>
            <a:ext cx="10464800" cy="7112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 defTabSz="457200">
              <a:spcBef>
                <a:spcPts val="2400"/>
              </a:spcBef>
              <a:buSzTx/>
              <a:buFontTx/>
              <a:buNone/>
              <a:defRPr sz="4000"/>
            </a:lvl1pPr>
          </a:lstStyle>
          <a:p>
            <a:r>
              <a:t>“Type a quote here.”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Image"/>
          <p:cNvSpPr>
            <a:spLocks noGrp="1"/>
          </p:cNvSpPr>
          <p:nvPr>
            <p:ph type="pic" idx="13"/>
          </p:nvPr>
        </p:nvSpPr>
        <p:spPr>
          <a:xfrm>
            <a:off x="-177800" y="0"/>
            <a:ext cx="133731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Line"/>
          <p:cNvSpPr/>
          <p:nvPr/>
        </p:nvSpPr>
        <p:spPr>
          <a:xfrm>
            <a:off x="7543800" y="7975599"/>
            <a:ext cx="1" cy="14225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Image"/>
          <p:cNvSpPr>
            <a:spLocks noGrp="1"/>
          </p:cNvSpPr>
          <p:nvPr>
            <p:ph type="pic" idx="13"/>
          </p:nvPr>
        </p:nvSpPr>
        <p:spPr>
          <a:xfrm>
            <a:off x="0" y="-25400"/>
            <a:ext cx="13004800" cy="77253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/>
        </p:nvSpPr>
        <p:spPr>
          <a:xfrm>
            <a:off x="571500" y="4864100"/>
            <a:ext cx="5334476" cy="5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Image"/>
          <p:cNvSpPr>
            <a:spLocks noGrp="1"/>
          </p:cNvSpPr>
          <p:nvPr>
            <p:ph type="pic" idx="13"/>
          </p:nvPr>
        </p:nvSpPr>
        <p:spPr>
          <a:xfrm>
            <a:off x="4775200" y="0"/>
            <a:ext cx="15392400" cy="9766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Line"/>
          <p:cNvSpPr/>
          <p:nvPr/>
        </p:nvSpPr>
        <p:spPr>
          <a:xfrm>
            <a:off x="571500" y="1968500"/>
            <a:ext cx="5073394" cy="133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0" name="Image"/>
          <p:cNvSpPr>
            <a:spLocks noGrp="1"/>
          </p:cNvSpPr>
          <p:nvPr>
            <p:ph type="pic" idx="13"/>
          </p:nvPr>
        </p:nvSpPr>
        <p:spPr>
          <a:xfrm>
            <a:off x="6477000" y="-152400"/>
            <a:ext cx="6654800" cy="990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71500" y="2222500"/>
            <a:ext cx="5080000" cy="6667500"/>
          </a:xfrm>
          <a:prstGeom prst="rect">
            <a:avLst/>
          </a:prstGeom>
        </p:spPr>
        <p:txBody>
          <a:bodyPr/>
          <a:lstStyle>
            <a:lvl1pPr marL="3302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604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906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208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6510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10743" y="9199778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Body Level One…"/>
          <p:cNvSpPr txBox="1">
            <a:spLocks noGrp="1"/>
          </p:cNvSpPr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Line"/>
          <p:cNvSpPr/>
          <p:nvPr/>
        </p:nvSpPr>
        <p:spPr>
          <a:xfrm flipH="1">
            <a:off x="9055098" y="508000"/>
            <a:ext cx="128" cy="797563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9" name="Line"/>
          <p:cNvSpPr/>
          <p:nvPr/>
        </p:nvSpPr>
        <p:spPr>
          <a:xfrm>
            <a:off x="9055096" y="4464050"/>
            <a:ext cx="3448503" cy="5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0" name="Image"/>
          <p:cNvSpPr>
            <a:spLocks noGrp="1"/>
          </p:cNvSpPr>
          <p:nvPr>
            <p:ph type="pic" sz="half" idx="13"/>
          </p:nvPr>
        </p:nvSpPr>
        <p:spPr>
          <a:xfrm>
            <a:off x="9168011" y="4584788"/>
            <a:ext cx="6506665" cy="4343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Image"/>
          <p:cNvSpPr>
            <a:spLocks noGrp="1"/>
          </p:cNvSpPr>
          <p:nvPr>
            <p:ph type="pic" sz="quarter" idx="14"/>
          </p:nvPr>
        </p:nvSpPr>
        <p:spPr>
          <a:xfrm>
            <a:off x="9182100" y="-101600"/>
            <a:ext cx="3365500" cy="5003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Image"/>
          <p:cNvSpPr>
            <a:spLocks noGrp="1"/>
          </p:cNvSpPr>
          <p:nvPr>
            <p:ph type="pic" idx="15"/>
          </p:nvPr>
        </p:nvSpPr>
        <p:spPr>
          <a:xfrm>
            <a:off x="-800100" y="469900"/>
            <a:ext cx="11049000" cy="8053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71500" y="1968500"/>
            <a:ext cx="11868106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268199" y="9199778"/>
            <a:ext cx="312015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oolbrise@knu.ac.kr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support.google.com/websearch/answer/134479?hl=en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coolbrise@knu.ac.kr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ycoders.com/" TargetMode="External"/><Relationship Id="rId2" Type="http://schemas.openxmlformats.org/officeDocument/2006/relationships/hyperlink" Target="https://missing.csail.mit.edu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imdb.com/title/tt2084970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es24.com/Product/Goods/89140722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youtube.com/playlist?list=PL2P1Vm9k53HOflCAdyYaOx7hfBHydWNcL" TargetMode="External"/><Relationship Id="rId4" Type="http://schemas.openxmlformats.org/officeDocument/2006/relationships/hyperlink" Target="https://www.aladin.co.kr/shop/wproduct.aspx?ItemId=23346161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ocs.net/book/1" TargetMode="External"/><Relationship Id="rId2" Type="http://schemas.openxmlformats.org/officeDocument/2006/relationships/hyperlink" Target="https://docs.python.org/3.10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jang.io/course/view.php?id=7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age" descr="Image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328" b="1363"/>
          <a:stretch>
            <a:fillRect/>
          </a:stretch>
        </p:blipFill>
        <p:spPr>
          <a:xfrm>
            <a:off x="0" y="0"/>
            <a:ext cx="13004800" cy="7594600"/>
          </a:xfrm>
          <a:prstGeom prst="rect">
            <a:avLst/>
          </a:prstGeom>
        </p:spPr>
      </p:pic>
      <p:sp>
        <p:nvSpPr>
          <p:cNvPr id="128" name="컴퓨팅사고와 SW코딩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컴퓨팅사고와 SW코딩</a:t>
            </a:r>
          </a:p>
        </p:txBody>
      </p:sp>
      <p:sp>
        <p:nvSpPr>
          <p:cNvPr id="129" name="안병준 coolbrise@knu.ac.k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72516">
              <a:defRPr sz="2548"/>
            </a:pPr>
            <a:r>
              <a:t>안병준 </a:t>
            </a:r>
            <a:r>
              <a:rPr u="sng">
                <a:hlinkClick r:id="rId3"/>
              </a:rPr>
              <a:t>coolbrise@knu.ac.kr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Exam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Exams</a:t>
            </a:r>
          </a:p>
        </p:txBody>
      </p:sp>
      <p:sp>
        <p:nvSpPr>
          <p:cNvPr id="155" name="Mid-term exam date: Oct. 27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Mid-term exam date: Oct. 27</a:t>
            </a:r>
          </a:p>
          <a:p>
            <a:r>
              <a:t>Final exam date: Dec. 15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mounzer-awad-e8cT-GDo3j4-unsplash.jpg" descr="mounzer-awad-e8cT-GDo3j4-unsplash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5552" r="5552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Ice Break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Ice Breaking</a:t>
            </a:r>
          </a:p>
        </p:txBody>
      </p:sp>
      <p:sp>
        <p:nvSpPr>
          <p:cNvPr id="160" name="Make a group of two peopl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Make a group of two people</a:t>
            </a:r>
          </a:p>
          <a:p>
            <a:r>
              <a:t>A person talks to the other for 3 minutes.</a:t>
            </a:r>
          </a:p>
          <a:p>
            <a:r>
              <a:t>The other listens to him or her without saying anything.</a:t>
            </a:r>
          </a:p>
          <a:p>
            <a:r>
              <a:t>Change the roles after 3 minutes.</a:t>
            </a:r>
          </a:p>
          <a:p>
            <a:r>
              <a:t>Theme : What did you do in the summer vacation?</a:t>
            </a:r>
          </a:p>
          <a:p>
            <a:r>
              <a:t>Presenter : Sharing what you heard and learned. 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lachlan-dempsey-6VPEOdpFNAs-unsplash.jpg" descr="lachlan-dempsey-6VPEOdpFNAs-unsplash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19995" b="19995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63" name="Who are you?"/>
          <p:cNvSpPr txBox="1"/>
          <p:nvPr/>
        </p:nvSpPr>
        <p:spPr>
          <a:xfrm>
            <a:off x="8260892" y="1746530"/>
            <a:ext cx="3087016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Who are you?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jakub-kapusnak-pmWWWA-SMlA-unsplash.jpg" descr="jakub-kapusnak-pmWWWA-SMlA-unsplash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5551" r="5551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rhondak-native-florida-folk-artist-_Yc7OtfFn-0-unsplash.jpg" descr="rhondak-native-florida-folk-artist-_Yc7OtfFn-0-unsplash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12500" b="1250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5 things in common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5 things in common.</a:t>
            </a:r>
          </a:p>
        </p:txBody>
      </p:sp>
      <p:sp>
        <p:nvSpPr>
          <p:cNvPr id="170" name="Make a group of four peopl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Make a group of four people.</a:t>
            </a:r>
          </a:p>
          <a:p>
            <a:r>
              <a:t>Set your group name.</a:t>
            </a:r>
          </a:p>
          <a:p>
            <a:r>
              <a:t>Appoint the representative of your group.</a:t>
            </a:r>
          </a:p>
          <a:p>
            <a:r>
              <a:t>You have 10 minutes to find out 5 things in common.</a:t>
            </a:r>
          </a:p>
          <a:p>
            <a:r>
              <a:t>Each group’s representative will have 2 to 3 minutes to present 5 things in common at the podium.</a:t>
            </a:r>
          </a:p>
          <a:p>
            <a:r>
              <a:t>Which group do you think the best? 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malte-helmhold-0fy6aJoPRhc-unsplash.jpg" descr="malte-helmhold-0fy6aJoPRhc-unsplash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5555" r="5555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Assignment #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Assignment #1</a:t>
            </a:r>
          </a:p>
        </p:txBody>
      </p:sp>
      <p:sp>
        <p:nvSpPr>
          <p:cNvPr id="175" name="Go to the library and borrow a Python book; And then send the picture of it to me via email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 to the library and borrow a Python book;</a:t>
            </a:r>
            <a:br/>
            <a:r>
              <a:t>And then send the picture of it to me via email.</a:t>
            </a:r>
          </a:p>
          <a:p>
            <a:r>
              <a:t>Install any Python development tool on your laptop or desktop or other PC;</a:t>
            </a:r>
            <a:br/>
            <a:r>
              <a:t>And then send the picture of it to me and the name of the Python development tool via email.</a:t>
            </a:r>
          </a:p>
          <a:p>
            <a:r>
              <a:t>Choose and solve at least 5 questions from Chap. 1 Exercise; Submit the result via email.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repare for the 2nd wee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Prepare for the 2nd week</a:t>
            </a:r>
          </a:p>
        </p:txBody>
      </p:sp>
      <p:sp>
        <p:nvSpPr>
          <p:cNvPr id="178" name="What is Git &amp; GitHub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Git &amp; GitHub?</a:t>
            </a:r>
          </a:p>
          <a:p>
            <a:r>
              <a:t>Google Search</a:t>
            </a:r>
          </a:p>
          <a:p>
            <a:pPr lvl="1"/>
            <a:r>
              <a:rPr u="sng">
                <a:hlinkClick r:id="rId2"/>
              </a:rPr>
              <a:t>https://support.google.com/websearch/answer/134479?hl=en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17309302_10212532603771485_2275713283173698457_n (1).jpeg" descr="17309302_10212532603771485_2275713283173698457_n (1).jpe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18474" r="14859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</p:spPr>
      </p:pic>
      <p:sp>
        <p:nvSpPr>
          <p:cNvPr id="132" name="안 병 준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안 병 준</a:t>
            </a:r>
          </a:p>
        </p:txBody>
      </p:sp>
      <p:sp>
        <p:nvSpPr>
          <p:cNvPr id="133" name="경북대학교 컴퓨터학부 겸임교수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sz="2400" dirty="0" err="1"/>
              <a:t>경북대학교</a:t>
            </a:r>
            <a:r>
              <a:rPr sz="2400" dirty="0"/>
              <a:t> </a:t>
            </a:r>
            <a:r>
              <a:rPr sz="2400" dirty="0" err="1"/>
              <a:t>컴퓨터학부</a:t>
            </a:r>
            <a:r>
              <a:rPr sz="2400" dirty="0"/>
              <a:t> </a:t>
            </a:r>
            <a:r>
              <a:rPr sz="2400" dirty="0" err="1"/>
              <a:t>겸임교수</a:t>
            </a:r>
            <a:endParaRPr sz="2400" dirty="0"/>
          </a:p>
          <a:p>
            <a:r>
              <a:rPr sz="2400" u="sng" dirty="0">
                <a:hlinkClick r:id="rId3"/>
              </a:rPr>
              <a:t>coolbrise@knu.ac.kr</a:t>
            </a:r>
          </a:p>
          <a:p>
            <a:r>
              <a:rPr sz="2400" dirty="0" err="1"/>
              <a:t>경북대학교</a:t>
            </a:r>
            <a:r>
              <a:rPr sz="2400" dirty="0"/>
              <a:t> </a:t>
            </a:r>
            <a:r>
              <a:rPr sz="2400" dirty="0" err="1"/>
              <a:t>컴퓨터공학과</a:t>
            </a:r>
            <a:r>
              <a:rPr sz="2400" dirty="0"/>
              <a:t> 86학번</a:t>
            </a:r>
          </a:p>
          <a:p>
            <a:r>
              <a:rPr sz="2400" dirty="0" err="1"/>
              <a:t>경북대학교</a:t>
            </a:r>
            <a:r>
              <a:rPr sz="2400" dirty="0"/>
              <a:t> </a:t>
            </a:r>
            <a:r>
              <a:rPr sz="2400" dirty="0" err="1"/>
              <a:t>컴퓨터학부</a:t>
            </a:r>
            <a:r>
              <a:rPr sz="2400" dirty="0"/>
              <a:t> </a:t>
            </a:r>
            <a:r>
              <a:rPr sz="2400" dirty="0" err="1"/>
              <a:t>동문회</a:t>
            </a:r>
            <a:r>
              <a:rPr sz="2400" dirty="0"/>
              <a:t> </a:t>
            </a:r>
            <a:br>
              <a:rPr sz="2400" dirty="0"/>
            </a:br>
            <a:r>
              <a:rPr sz="2400" dirty="0" err="1"/>
              <a:t>부회장</a:t>
            </a:r>
            <a:r>
              <a:rPr sz="2400" dirty="0"/>
              <a:t> / </a:t>
            </a:r>
            <a:r>
              <a:rPr sz="2400" dirty="0" err="1"/>
              <a:t>사무국장</a:t>
            </a:r>
            <a:endParaRPr sz="2400" dirty="0"/>
          </a:p>
          <a:p>
            <a:r>
              <a:rPr sz="2400" dirty="0"/>
              <a:t>High Performance Computing Specialist</a:t>
            </a:r>
          </a:p>
          <a:p>
            <a:r>
              <a:rPr sz="2400" dirty="0"/>
              <a:t>Microsoft Korea</a:t>
            </a:r>
          </a:p>
          <a:p>
            <a:r>
              <a:rPr sz="2400" dirty="0"/>
              <a:t>Distinguished Toastmaster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urther Stud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Further Studies</a:t>
            </a:r>
          </a:p>
        </p:txBody>
      </p:sp>
      <p:sp>
        <p:nvSpPr>
          <p:cNvPr id="181" name="The Missing Semester of Your CS Educ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Missing Semester of Your CS Education</a:t>
            </a:r>
          </a:p>
          <a:p>
            <a:pPr lvl="1"/>
            <a:r>
              <a:rPr u="sng">
                <a:hlinkClick r:id="rId2"/>
              </a:rPr>
              <a:t>https://missing.csail.mit.edu/</a:t>
            </a:r>
          </a:p>
          <a:p>
            <a:r>
              <a:t>Subscribe to a Python newsletter.</a:t>
            </a:r>
          </a:p>
          <a:p>
            <a:pPr lvl="1"/>
            <a:r>
              <a:rPr u="sng">
                <a:hlinkClick r:id="rId3"/>
              </a:rPr>
              <a:t>https://pycoders.com/</a:t>
            </a:r>
          </a:p>
          <a:p>
            <a:r>
              <a:t>Watch a movie</a:t>
            </a:r>
          </a:p>
          <a:p>
            <a:pPr lvl="1"/>
            <a:r>
              <a:rPr u="sng">
                <a:hlinkClick r:id="rId4"/>
              </a:rPr>
              <a:t>https://www.imdb.com/title/tt2084970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– Guido Van Rossum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– Guido Van Rossum</a:t>
            </a:r>
          </a:p>
        </p:txBody>
      </p:sp>
      <p:sp>
        <p:nvSpPr>
          <p:cNvPr id="184" name="“I have this hope that there is a better way. Higher-level tools that actually let you see the structure of the software more clearly will be of tremendous value.”"/>
          <p:cNvSpPr txBox="1">
            <a:spLocks noGrp="1"/>
          </p:cNvSpPr>
          <p:nvPr>
            <p:ph type="body" idx="14"/>
          </p:nvPr>
        </p:nvSpPr>
        <p:spPr>
          <a:xfrm>
            <a:off x="1270000" y="3360167"/>
            <a:ext cx="10464800" cy="2576066"/>
          </a:xfrm>
          <a:prstGeom prst="rect">
            <a:avLst/>
          </a:prstGeom>
        </p:spPr>
        <p:txBody>
          <a:bodyPr/>
          <a:lstStyle/>
          <a:p>
            <a:r>
              <a:t>“I have this hope that there is a better way. Higher-level tools that actually let you see the structure of the software more clearly will be of tremendous value.”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attitude-is-everything-text-torn-paper_220873-9475.jpg" descr="attitude-is-everything-text-torn-paper_220873-9475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6833" r="6833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XL.jpeg" descr="XL.jpe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7761" r="7761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</p:spPr>
      </p:pic>
      <p:sp>
        <p:nvSpPr>
          <p:cNvPr id="138" name="Main Textboo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Main Textbook</a:t>
            </a:r>
          </a:p>
        </p:txBody>
      </p:sp>
      <p:sp>
        <p:nvSpPr>
          <p:cNvPr id="139" name="http://www.yes24.com/Product/Goods/89140722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79044">
              <a:defRPr sz="2132"/>
            </a:pPr>
            <a:r>
              <a:rPr u="sng">
                <a:hlinkClick r:id="rId3"/>
              </a:rPr>
              <a:t>http://www.yes24.com/Product/Goods/89140722</a:t>
            </a:r>
          </a:p>
          <a:p>
            <a:pPr defTabSz="479044">
              <a:defRPr sz="2132"/>
            </a:pPr>
            <a:endParaRPr u="sng">
              <a:hlinkClick r:id="rId3"/>
            </a:endParaRPr>
          </a:p>
          <a:p>
            <a:pPr defTabSz="479044">
              <a:defRPr sz="2132"/>
            </a:pPr>
            <a:r>
              <a:rPr u="sng">
                <a:hlinkClick r:id="rId4"/>
              </a:rPr>
              <a:t>https://www.aladin.co.kr/shop/wproduct.aspx?ItemId=233461615</a:t>
            </a:r>
          </a:p>
          <a:p>
            <a:pPr defTabSz="479044">
              <a:defRPr sz="2132"/>
            </a:pPr>
            <a:endParaRPr u="sng">
              <a:hlinkClick r:id="rId4"/>
            </a:endParaRPr>
          </a:p>
          <a:p>
            <a:pPr defTabSz="479044">
              <a:defRPr sz="2132"/>
            </a:pPr>
            <a:r>
              <a:rPr u="sng">
                <a:hlinkClick r:id="rId5"/>
              </a:rPr>
              <a:t>https://www.youtube.com/playlist?list=PL2P1Vm9k53HOflCAdyYaOx7hfBHydWNcL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ach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Teaching</a:t>
            </a:r>
          </a:p>
        </p:txBody>
      </p:sp>
      <p:sp>
        <p:nvSpPr>
          <p:cNvPr id="142" name="Supplementary textbook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5760" indent="-365760" defTabSz="467359">
              <a:spcBef>
                <a:spcPts val="3300"/>
              </a:spcBef>
              <a:defRPr sz="2880" b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Supplementary textbooks</a:t>
            </a:r>
          </a:p>
          <a:p>
            <a:pPr marL="731520" lvl="1" indent="-365760" defTabSz="467359">
              <a:spcBef>
                <a:spcPts val="3300"/>
              </a:spcBef>
              <a:defRPr sz="2880"/>
            </a:pPr>
            <a:r>
              <a:rPr u="sng">
                <a:hlinkClick r:id="rId2"/>
              </a:rPr>
              <a:t>https://docs.python.org/3.10/</a:t>
            </a:r>
          </a:p>
          <a:p>
            <a:pPr marL="731520" lvl="1" indent="-365760" defTabSz="467359">
              <a:spcBef>
                <a:spcPts val="3300"/>
              </a:spcBef>
              <a:defRPr sz="2880"/>
            </a:pPr>
            <a:r>
              <a:rPr u="sng">
                <a:hlinkClick r:id="rId3"/>
              </a:rPr>
              <a:t>https://wikidocs.net/book/1</a:t>
            </a:r>
          </a:p>
          <a:p>
            <a:pPr marL="731520" lvl="1" indent="-365760" defTabSz="467359">
              <a:spcBef>
                <a:spcPts val="3300"/>
              </a:spcBef>
              <a:defRPr sz="2880"/>
            </a:pPr>
            <a:r>
              <a:rPr u="sng">
                <a:hlinkClick r:id="rId4"/>
              </a:rPr>
              <a:t>https://dojang.io/course/view.php?id=7</a:t>
            </a:r>
          </a:p>
          <a:p>
            <a:pPr marL="365760" indent="-365760" defTabSz="467359">
              <a:spcBef>
                <a:spcPts val="3300"/>
              </a:spcBef>
              <a:defRPr sz="2880" b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Ground rules</a:t>
            </a:r>
          </a:p>
          <a:p>
            <a:pPr marL="731520" lvl="1" indent="-365760" defTabSz="467359">
              <a:spcBef>
                <a:spcPts val="3300"/>
              </a:spcBef>
              <a:defRPr sz="2880"/>
            </a:pPr>
            <a:r>
              <a:t>Be aggressive; Be curious; Be passionate; Be tenacious;</a:t>
            </a:r>
          </a:p>
          <a:p>
            <a:pPr marL="731520" lvl="1" indent="-365760" defTabSz="467359">
              <a:spcBef>
                <a:spcPts val="3300"/>
              </a:spcBef>
              <a:defRPr sz="2880"/>
            </a:pPr>
            <a:r>
              <a:t>Zero Tolerance - equal or more than 4 times absences</a:t>
            </a:r>
          </a:p>
          <a:p>
            <a:pPr marL="365760" indent="-365760" defTabSz="467359">
              <a:spcBef>
                <a:spcPts val="3300"/>
              </a:spcBef>
              <a:defRPr sz="2880" b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Tutors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Final Grad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Final Grade</a:t>
            </a:r>
          </a:p>
        </p:txBody>
      </p:sp>
      <p:sp>
        <p:nvSpPr>
          <p:cNvPr id="145" name="Mid-term exam : 30%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5195" indent="-425195" defTabSz="543305">
              <a:spcBef>
                <a:spcPts val="3900"/>
              </a:spcBef>
              <a:defRPr sz="3348"/>
            </a:pPr>
            <a:r>
              <a:t>Mid-term exam : 30%</a:t>
            </a:r>
          </a:p>
          <a:p>
            <a:pPr marL="425195" indent="-425195" defTabSz="543305">
              <a:spcBef>
                <a:spcPts val="3900"/>
              </a:spcBef>
              <a:defRPr sz="3348"/>
            </a:pPr>
            <a:r>
              <a:t>Final exam : 30%</a:t>
            </a:r>
          </a:p>
          <a:p>
            <a:pPr marL="425195" indent="-425195" defTabSz="543305">
              <a:spcBef>
                <a:spcPts val="3900"/>
              </a:spcBef>
              <a:defRPr sz="3348"/>
            </a:pPr>
            <a:r>
              <a:t>Assignments : 20%</a:t>
            </a:r>
          </a:p>
          <a:p>
            <a:pPr marL="850391" lvl="1" indent="-425195" defTabSz="543305">
              <a:spcBef>
                <a:spcPts val="3900"/>
              </a:spcBef>
              <a:defRPr sz="3348"/>
            </a:pPr>
            <a:r>
              <a:t>Submit your assignments by 23:59:59 next Wednesday</a:t>
            </a:r>
          </a:p>
          <a:p>
            <a:pPr marL="425195" indent="-425195" defTabSz="543305">
              <a:spcBef>
                <a:spcPts val="3900"/>
              </a:spcBef>
              <a:defRPr sz="3348"/>
            </a:pPr>
            <a:r>
              <a:t>Attendance : 10%</a:t>
            </a:r>
          </a:p>
          <a:p>
            <a:pPr marL="850391" lvl="1" indent="-425195" defTabSz="543305">
              <a:spcBef>
                <a:spcPts val="3900"/>
              </a:spcBef>
              <a:defRPr sz="3348"/>
            </a:pPr>
            <a:r>
              <a:t>No cheating</a:t>
            </a:r>
          </a:p>
          <a:p>
            <a:pPr marL="425195" indent="-425195" defTabSz="543305">
              <a:spcBef>
                <a:spcPts val="3900"/>
              </a:spcBef>
              <a:defRPr sz="3348"/>
            </a:pPr>
            <a:r>
              <a:t>Attitude : 10%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AN012-MD__61066.jpeg" descr="BAN012-MD__61066.jpe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1615440"/>
            <a:ext cx="13004800" cy="652272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facebook-cover-photo-blue.png" descr="facebook-cover-photo-blue.pn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7017" r="7017"/>
          <a:stretch>
            <a:fillRect/>
          </a:stretch>
        </p:blipFill>
        <p:spPr>
          <a:xfrm>
            <a:off x="0" y="619782"/>
            <a:ext cx="13004800" cy="851403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oastmast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Toastmasters</a:t>
            </a:r>
          </a:p>
        </p:txBody>
      </p:sp>
      <p:sp>
        <p:nvSpPr>
          <p:cNvPr id="152" name="Mission Statemen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8327" indent="-338327" defTabSz="432308">
              <a:spcBef>
                <a:spcPts val="3100"/>
              </a:spcBef>
              <a:defRPr sz="2664" b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Mission Statement</a:t>
            </a:r>
          </a:p>
          <a:p>
            <a:pPr marL="676655" lvl="1" indent="-338327" defTabSz="432308">
              <a:spcBef>
                <a:spcPts val="3100"/>
              </a:spcBef>
              <a:defRPr sz="2664"/>
            </a:pPr>
            <a:r>
              <a:t>We provide a supportive and positive learning environment in which members are empowered to develop communication and leadership skills, resulting in greater self-confidence and personal growth.</a:t>
            </a:r>
          </a:p>
          <a:p>
            <a:pPr marL="338327" indent="-338327" defTabSz="432308">
              <a:spcBef>
                <a:spcPts val="3100"/>
              </a:spcBef>
              <a:defRPr sz="2664" b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Daegu Toastmasters</a:t>
            </a:r>
          </a:p>
          <a:p>
            <a:pPr marL="676655" lvl="1" indent="-338327" defTabSz="432308">
              <a:spcBef>
                <a:spcPts val="3100"/>
              </a:spcBef>
              <a:defRPr sz="2664"/>
            </a:pPr>
            <a:r>
              <a:t>Saturday morning</a:t>
            </a:r>
          </a:p>
          <a:p>
            <a:pPr marL="338327" indent="-338327" defTabSz="432308">
              <a:spcBef>
                <a:spcPts val="3100"/>
              </a:spcBef>
              <a:defRPr sz="2664" b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Y.O.L.O. Toastmasters</a:t>
            </a:r>
          </a:p>
          <a:p>
            <a:pPr marL="676655" lvl="1" indent="-338327" defTabSz="432308">
              <a:spcBef>
                <a:spcPts val="3100"/>
              </a:spcBef>
              <a:defRPr sz="2664"/>
            </a:pPr>
            <a:r>
              <a:t>Tuesday evening</a:t>
            </a:r>
          </a:p>
          <a:p>
            <a:pPr marL="338327" indent="-338327" defTabSz="432308">
              <a:spcBef>
                <a:spcPts val="3100"/>
              </a:spcBef>
              <a:defRPr sz="2664" b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Submit the pictures via e-mail after attending a meeting.</a:t>
            </a:r>
            <a:br/>
            <a:r>
              <a:t>You’ll get an extra point at Attitude criteria.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580</Words>
  <Application>Microsoft Macintosh PowerPoint</Application>
  <PresentationFormat>Custom</PresentationFormat>
  <Paragraphs>76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Helvetica</vt:lpstr>
      <vt:lpstr>Helvetica Neue</vt:lpstr>
      <vt:lpstr>Helvetica Neue Light</vt:lpstr>
      <vt:lpstr>Helvetica Neue Medium</vt:lpstr>
      <vt:lpstr>ModernPortfolio</vt:lpstr>
      <vt:lpstr>컴퓨팅사고와 SW코딩</vt:lpstr>
      <vt:lpstr>안 병 준</vt:lpstr>
      <vt:lpstr>PowerPoint Presentation</vt:lpstr>
      <vt:lpstr>Main Textbook</vt:lpstr>
      <vt:lpstr>Teaching</vt:lpstr>
      <vt:lpstr>Final Grade</vt:lpstr>
      <vt:lpstr>PowerPoint Presentation</vt:lpstr>
      <vt:lpstr>PowerPoint Presentation</vt:lpstr>
      <vt:lpstr>Toastmasters</vt:lpstr>
      <vt:lpstr>Exams</vt:lpstr>
      <vt:lpstr>PowerPoint Presentation</vt:lpstr>
      <vt:lpstr>Ice Breaking</vt:lpstr>
      <vt:lpstr>PowerPoint Presentation</vt:lpstr>
      <vt:lpstr>PowerPoint Presentation</vt:lpstr>
      <vt:lpstr>PowerPoint Presentation</vt:lpstr>
      <vt:lpstr>5 things in common.</vt:lpstr>
      <vt:lpstr>PowerPoint Presentation</vt:lpstr>
      <vt:lpstr>Assignment #1</vt:lpstr>
      <vt:lpstr>Prepare for the 2nd week</vt:lpstr>
      <vt:lpstr>Further Studies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컴퓨팅사고와 SW코딩</dc:title>
  <cp:lastModifiedBy>An Byung Jun</cp:lastModifiedBy>
  <cp:revision>1</cp:revision>
  <dcterms:modified xsi:type="dcterms:W3CDTF">2022-09-01T00:52:26Z</dcterms:modified>
</cp:coreProperties>
</file>